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8"/>
  </p:handoutMasterIdLst>
  <p:sldIdLst>
    <p:sldId id="256" r:id="rId2"/>
    <p:sldId id="267" r:id="rId3"/>
    <p:sldId id="268" r:id="rId4"/>
    <p:sldId id="269" r:id="rId5"/>
    <p:sldId id="270" r:id="rId6"/>
    <p:sldId id="258" r:id="rId7"/>
  </p:sldIdLst>
  <p:sldSz cx="9144000" cy="6858000" type="screen4x3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סגנון בהיר 1 - הדגשה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סגנון ערכת נושא 2 - הדגשה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21" autoAdjust="0"/>
    <p:restoredTop sz="94660"/>
  </p:normalViewPr>
  <p:slideViewPr>
    <p:cSldViewPr>
      <p:cViewPr varScale="1">
        <p:scale>
          <a:sx n="111" d="100"/>
          <a:sy n="111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2" d="100"/>
        <a:sy n="16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6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5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5B63A7BF-EE0B-4CB9-A8C6-215033BFF9B4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2016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5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9DE5638F-5C8B-407D-A5FF-426537A7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77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65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479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50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12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138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29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7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918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644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e-IL" noProof="0"/>
              <a:t>לחץ על הסמל כדי להוסיף תמונה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1118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444D644-4689-4018-825D-BF63653C0B92}" type="datetimeFigureOut">
              <a:rPr lang="he-IL" smtClean="0"/>
              <a:t>כ"ט/תשרי/תשפ"ב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80DE790-CC10-42CA-ADB3-646B416CA713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2204864"/>
            <a:ext cx="7772400" cy="2304256"/>
          </a:xfrm>
        </p:spPr>
        <p:txBody>
          <a:bodyPr/>
          <a:lstStyle/>
          <a:p>
            <a:r>
              <a:rPr lang="he-IL" sz="4500" b="1" dirty="0">
                <a:latin typeface="David" panose="020E0502060401010101" pitchFamily="34" charset="-79"/>
                <a:cs typeface="David" panose="020E0502060401010101" pitchFamily="34" charset="-79"/>
              </a:rPr>
              <a:t>חוק ההסדרים</a:t>
            </a:r>
            <a:br>
              <a:rPr lang="he-IL" sz="4500" b="1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מערך פיקוח ואכיפה</a:t>
            </a:r>
            <a:b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r>
              <a:rPr lang="he-IL" sz="3000" dirty="0">
                <a:latin typeface="David" panose="020E0502060401010101" pitchFamily="34" charset="-79"/>
                <a:cs typeface="David" panose="020E0502060401010101" pitchFamily="34" charset="-79"/>
              </a:rPr>
              <a:t>תמורות בעקבות הרפורמה</a:t>
            </a:r>
            <a: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sz="4000" dirty="0"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sz="3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 bwMode="auto">
          <a:xfrm>
            <a:off x="611560" y="5877272"/>
            <a:ext cx="77724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הגברת</a:t>
            </a:r>
            <a:r>
              <a:rPr lang="en-US" sz="2400" i="1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i="1" dirty="0">
                <a:latin typeface="David" panose="020E0502060401010101" pitchFamily="34" charset="-79"/>
                <a:cs typeface="David" panose="020E0502060401010101" pitchFamily="34" charset="-79"/>
              </a:rPr>
              <a:t>התחרות וייעול תהליכי האסדרה בתחום היבוא</a:t>
            </a:r>
          </a:p>
        </p:txBody>
      </p:sp>
    </p:spTree>
    <p:extLst>
      <p:ext uri="{BB962C8B-B14F-4D97-AF65-F5344CB8AC3E}">
        <p14:creationId xmlns:p14="http://schemas.microsoft.com/office/powerpoint/2010/main" val="3500000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DF0ECE4-556D-43B4-B1F4-5FAE6E686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שינוי פרדיגמה ביבוא:</a:t>
            </a:r>
          </a:p>
          <a:p>
            <a:pPr marL="0" indent="0">
              <a:buNone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מעבר מסיבי להצהרות אשר יביא ל:</a:t>
            </a:r>
          </a:p>
          <a:p>
            <a:pPr marL="0" indent="0">
              <a:buNone/>
            </a:pP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הגברת תחרות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הורדת יוקר המחייה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יצירת תשתית להאצת הצמיחה של המשק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5296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821621D-0348-4E02-8D7A-90F7A212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הסיכון שבפרדיגמה</a:t>
            </a:r>
          </a:p>
          <a:p>
            <a:pPr marL="0" indent="0" algn="ctr">
              <a:buNone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היבואנים לא ישמרו על הוראות החקיקה והתקינה וינצלו לרעה את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האמון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שבמסלול ההצהרות.</a:t>
            </a:r>
          </a:p>
          <a:p>
            <a:pPr marL="0" indent="0">
              <a:buNone/>
            </a:pPr>
            <a:endParaRPr lang="he-IL" sz="2400" u="sng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ctr">
              <a:buNone/>
            </a:pPr>
            <a:r>
              <a:rPr lang="he-IL" sz="2400" u="sng" dirty="0">
                <a:latin typeface="David" panose="020E0502060401010101" pitchFamily="34" charset="-79"/>
                <a:cs typeface="David" panose="020E0502060401010101" pitchFamily="34" charset="-79"/>
              </a:rPr>
              <a:t>התממשות הסיכון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פגיעה בבטיחות ובריאות הציבור ממוצרים לא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תקניים.</a:t>
            </a:r>
            <a:endParaRPr 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פגיעה בתחרות הוגנת מול יבואנים/יצרנים שמייבאים/מייצרים מוצרים </a:t>
            </a: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תקניים.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400" dirty="0" smtClean="0">
                <a:latin typeface="David" panose="020E0502060401010101" pitchFamily="34" charset="-79"/>
                <a:cs typeface="David" panose="020E0502060401010101" pitchFamily="34" charset="-79"/>
              </a:rPr>
              <a:t>כתוצאה  - חשש מפגיעה ברפורמה 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וחיסולה. </a:t>
            </a:r>
          </a:p>
        </p:txBody>
      </p:sp>
    </p:spTree>
    <p:extLst>
      <p:ext uri="{BB962C8B-B14F-4D97-AF65-F5344CB8AC3E}">
        <p14:creationId xmlns:p14="http://schemas.microsoft.com/office/powerpoint/2010/main" val="2032641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F7F92AC-208C-4192-941C-A7DE2E54D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556792"/>
            <a:ext cx="6840760" cy="648072"/>
          </a:xfrm>
        </p:spPr>
        <p:txBody>
          <a:bodyPr/>
          <a:lstStyle/>
          <a:p>
            <a:r>
              <a:rPr lang="he-IL" sz="3200" b="1" dirty="0"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מעבר להצהרות מול המצב הקיים</a:t>
            </a:r>
          </a:p>
        </p:txBody>
      </p:sp>
      <p:graphicFrame>
        <p:nvGraphicFramePr>
          <p:cNvPr id="4" name="מציין מיקום תוכן 3">
            <a:extLst>
              <a:ext uri="{FF2B5EF4-FFF2-40B4-BE49-F238E27FC236}">
                <a16:creationId xmlns:a16="http://schemas.microsoft.com/office/drawing/2014/main" id="{4C68F6BD-D75B-45A3-B8C4-71528EDEF5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243518"/>
              </p:ext>
            </p:extLst>
          </p:nvPr>
        </p:nvGraphicFramePr>
        <p:xfrm>
          <a:off x="1259632" y="2492896"/>
          <a:ext cx="6750120" cy="208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335811238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69030152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89260692"/>
                    </a:ext>
                  </a:extLst>
                </a:gridCol>
                <a:gridCol w="1812360">
                  <a:extLst>
                    <a:ext uri="{9D8B030D-6E8A-4147-A177-3AD203B41FA5}">
                      <a16:colId xmlns:a16="http://schemas.microsoft.com/office/drawing/2014/main" val="12396884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מספר פניות יבואנים בשנה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שחרור בתהליך בדיקות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שחרור בתהליך הגשת הצהרה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247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מצב קיים</a:t>
                      </a:r>
                    </a:p>
                    <a:p>
                      <a:pPr rtl="1"/>
                      <a:endParaRPr lang="he-IL" sz="180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כ-450 אלף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כ-200 אלף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כ-250 אלף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99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מצב עתידי*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כ-550 אלף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כ-70 אלף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כ-480 אלף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5526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60253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63D6B6A-C575-423D-B0E0-F730CC149322}"/>
              </a:ext>
            </a:extLst>
          </p:cNvPr>
          <p:cNvSpPr txBox="1"/>
          <p:nvPr/>
        </p:nvSpPr>
        <p:spPr>
          <a:xfrm>
            <a:off x="7380312" y="5013176"/>
            <a:ext cx="11521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* הערכה</a:t>
            </a:r>
          </a:p>
        </p:txBody>
      </p:sp>
    </p:spTree>
    <p:extLst>
      <p:ext uri="{BB962C8B-B14F-4D97-AF65-F5344CB8AC3E}">
        <p14:creationId xmlns:p14="http://schemas.microsoft.com/office/powerpoint/2010/main" val="30618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22BEE57-1ACB-4ADE-A225-D8818FC8E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094010"/>
            <a:ext cx="7869560" cy="5071294"/>
          </a:xfrm>
        </p:spPr>
        <p:txBody>
          <a:bodyPr/>
          <a:lstStyle/>
          <a:p>
            <a:pPr marL="0" indent="0">
              <a:buNone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השיטה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דגימה בכניסה ע"י אינדיקציית מערכת הערכת הסיכונים.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בדיקות בשווקים ע"פ מידע ממוקד ותכנון.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הרתעה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באמצעות סנקציות משמעותיות ליבואנים מפרי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אמון.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בהתאם להצעת המחליטים, תוקם ועדת מעקב להתקדמות בהפעלת המנגנון בראשות מנכ"ל משרד הכלכלה והתעשייה. 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מימוש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תוספת כ"א לזרועות פיקוח ואכיפה;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הפעלת מערכת הערכת סיכונים של המכס לטובת זיהוי משלוחים חשודים שהיא מערכת לומדת שמסתמכת על הניסיון המצטבר;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הפעלת מעבדות בדיקה לפיקוח בשלב שחרור יבוא;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הגברת אכיפה </a:t>
            </a:r>
            <a:r>
              <a:rPr lang="he-IL" sz="2000" dirty="0" err="1">
                <a:latin typeface="David" panose="020E0502060401010101" pitchFamily="34" charset="-79"/>
                <a:cs typeface="David" panose="020E0502060401010101" pitchFamily="34" charset="-79"/>
              </a:rPr>
              <a:t>מינהלית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ע"י הגדלת סכומי עיצומים כספיים. הנושא בדיון עם משרד המשפטים לקראת הגדלה משמעותית לצורך הרתעה, כך שיבואן מפר עלול להגיע לעיצום של מיליוני שקלים;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מגעים עם חברות ביטוח לצורך יצירת מוצר ביטוחי וחיתום יבואנים.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3341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205063"/>
          </a:xfrm>
        </p:spPr>
        <p:txBody>
          <a:bodyPr/>
          <a:lstStyle/>
          <a:p>
            <a:pPr marL="0" indent="0">
              <a:buNone/>
            </a:pP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פיקוח ואכיפה ביבוא – משמעויות כ"א ותקציב:</a:t>
            </a:r>
          </a:p>
          <a:p>
            <a:pPr marL="0" indent="0">
              <a:buNone/>
            </a:pPr>
            <a:endParaRPr lang="he-IL" sz="2000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תוספת כ"א ייעודית של סה"כ </a:t>
            </a:r>
            <a:r>
              <a:rPr lang="he-IL" sz="20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46 משרות.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 מתוכן בשלב ראשון:</a:t>
            </a: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11 משרות תוספת מפקחים וצוותים מקצועיים תומכים;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8 משרות תוספת לבקרה ביבוא;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8 משרות תוספת לצוותי אכיפה פלילית ועיצומים כספיים;</a:t>
            </a:r>
          </a:p>
          <a:p>
            <a:pPr marL="0" indent="0" algn="just">
              <a:buNone/>
            </a:pPr>
            <a:endParaRPr 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 algn="just">
              <a:buNone/>
            </a:pP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בשלב שני: 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19 משרות נוספות </a:t>
            </a:r>
            <a:r>
              <a:rPr lang="he-IL" sz="2000" dirty="0" smtClean="0">
                <a:latin typeface="David" panose="020E0502060401010101" pitchFamily="34" charset="-79"/>
                <a:cs typeface="David" panose="020E0502060401010101" pitchFamily="34" charset="-79"/>
              </a:rPr>
              <a:t>שיגויסו </a:t>
            </a: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בהתאם לצורך.</a:t>
            </a:r>
          </a:p>
          <a:p>
            <a:pPr marL="0" indent="0">
              <a:buNone/>
            </a:pPr>
            <a:endParaRPr 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תוספת תקציבית:</a:t>
            </a:r>
          </a:p>
          <a:p>
            <a:pPr marL="457200" lvl="1" indent="0">
              <a:buNone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 30 מיליון ₪ עבור בדיקות יזומות ביבוא.</a:t>
            </a:r>
          </a:p>
          <a:p>
            <a:pPr marL="457200" lvl="1" indent="0">
              <a:buNone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30 מיליון ₪ בגין שמירת יכולת לאומית לבדיקות מעבדה.</a:t>
            </a:r>
          </a:p>
          <a:p>
            <a:pPr marL="457200" lvl="1" indent="0">
              <a:buNone/>
            </a:pPr>
            <a:endParaRPr lang="he-IL" sz="1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854443"/>
      </p:ext>
    </p:extLst>
  </p:cSld>
  <p:clrMapOvr>
    <a:masterClrMapping/>
  </p:clrMapOvr>
</p:sld>
</file>

<file path=ppt/theme/theme1.xml><?xml version="1.0" encoding="utf-8"?>
<a:theme xmlns:a="http://schemas.openxmlformats.org/drawingml/2006/main" name="Tam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5543</TotalTime>
  <Words>298</Words>
  <Application>Microsoft Office PowerPoint</Application>
  <PresentationFormat>‫הצגה על המסך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6</vt:i4>
      </vt:variant>
    </vt:vector>
  </HeadingPairs>
  <TitlesOfParts>
    <vt:vector size="12" baseType="lpstr">
      <vt:lpstr>Arial</vt:lpstr>
      <vt:lpstr>Calibri</vt:lpstr>
      <vt:lpstr>David</vt:lpstr>
      <vt:lpstr>Times New Roman</vt:lpstr>
      <vt:lpstr>Wingdings</vt:lpstr>
      <vt:lpstr>Tamat</vt:lpstr>
      <vt:lpstr>חוק ההסדרים  מערך פיקוח ואכיפה תמורות בעקבות הרפורמה </vt:lpstr>
      <vt:lpstr>מצגת של PowerPoint‏</vt:lpstr>
      <vt:lpstr>מצגת של PowerPoint‏</vt:lpstr>
      <vt:lpstr>מעבר להצהרות מול המצב הקיים</vt:lpstr>
      <vt:lpstr>מצגת של PowerPoint‏</vt:lpstr>
      <vt:lpstr>מצגת של PowerPoint‏</vt:lpstr>
    </vt:vector>
  </TitlesOfParts>
  <Company>Ministry Of Economy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פעילות מינהל התקינה ב - 2015</dc:title>
  <dc:creator>Ministry Of Economy</dc:creator>
  <cp:lastModifiedBy>admin</cp:lastModifiedBy>
  <cp:revision>361</cp:revision>
  <cp:lastPrinted>2021-10-05T11:03:34Z</cp:lastPrinted>
  <dcterms:created xsi:type="dcterms:W3CDTF">2015-12-22T11:50:34Z</dcterms:created>
  <dcterms:modified xsi:type="dcterms:W3CDTF">2021-10-05T11:23:57Z</dcterms:modified>
</cp:coreProperties>
</file>